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93" r:id="rId3"/>
    <p:sldId id="300" r:id="rId4"/>
    <p:sldId id="294" r:id="rId5"/>
    <p:sldId id="261" r:id="rId6"/>
    <p:sldId id="262" r:id="rId7"/>
    <p:sldId id="266" r:id="rId8"/>
    <p:sldId id="267" r:id="rId9"/>
    <p:sldId id="268" r:id="rId10"/>
    <p:sldId id="292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8" r:id="rId22"/>
    <p:sldId id="286" r:id="rId23"/>
    <p:sldId id="298" r:id="rId24"/>
    <p:sldId id="299" r:id="rId25"/>
    <p:sldId id="30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B1941-8B0B-4DF9-9AD5-E6AC1AF670A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BF9521-93F3-45CE-8ADC-B4174FB376D8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 smtClean="0">
              <a:latin typeface="Arial" panose="020B0604020202020204" pitchFamily="34" charset="0"/>
              <a:cs typeface="Arial" panose="020B0604020202020204" pitchFamily="34" charset="0"/>
            </a:rPr>
            <a:t>ЖҮКТЕУ ҮШІН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7F630-7EA9-451A-B2D7-61D75DB470CA}" type="parTrans" cxnId="{3855B77B-3FAD-4133-810B-D5816D6F068D}">
      <dgm:prSet/>
      <dgm:spPr/>
      <dgm:t>
        <a:bodyPr/>
        <a:lstStyle/>
        <a:p>
          <a:endParaRPr lang="ru-RU"/>
        </a:p>
      </dgm:t>
    </dgm:pt>
    <dgm:pt modelId="{35A45A21-4BF5-401E-9B7D-8BB36B9C2C19}" type="sibTrans" cxnId="{3855B77B-3FAD-4133-810B-D5816D6F068D}">
      <dgm:prSet/>
      <dgm:spPr/>
      <dgm:t>
        <a:bodyPr/>
        <a:lstStyle/>
        <a:p>
          <a:endParaRPr lang="ru-RU"/>
        </a:p>
      </dgm:t>
    </dgm:pt>
    <dgm:pt modelId="{E6C45329-F4BF-42E5-9680-6F11F81C65B5}">
      <dgm:prSet phldrT="[Текст]"/>
      <dgm:spPr/>
      <dgm:t>
        <a:bodyPr/>
        <a:lstStyle/>
        <a:p>
          <a:r>
            <a:rPr lang="kk-KZ" dirty="0" smtClean="0"/>
            <a:t>БАЯНДАМА</a:t>
          </a:r>
          <a:endParaRPr lang="ru-RU" dirty="0"/>
        </a:p>
      </dgm:t>
    </dgm:pt>
    <dgm:pt modelId="{B7DE1651-6763-4D53-A765-A40678901CC9}" type="parTrans" cxnId="{29112CF1-FF5F-435F-A570-1C3EBC1906B0}">
      <dgm:prSet/>
      <dgm:spPr/>
      <dgm:t>
        <a:bodyPr/>
        <a:lstStyle/>
        <a:p>
          <a:endParaRPr lang="ru-RU"/>
        </a:p>
      </dgm:t>
    </dgm:pt>
    <dgm:pt modelId="{9D433E28-2E56-4E73-85C1-C952D48DA7EA}" type="sibTrans" cxnId="{29112CF1-FF5F-435F-A570-1C3EBC1906B0}">
      <dgm:prSet/>
      <dgm:spPr/>
      <dgm:t>
        <a:bodyPr/>
        <a:lstStyle/>
        <a:p>
          <a:endParaRPr lang="ru-RU"/>
        </a:p>
      </dgm:t>
    </dgm:pt>
    <dgm:pt modelId="{18DD5A6D-C867-47BB-89E0-094AD5BFC6F8}">
      <dgm:prSet phldrT="[Текст]"/>
      <dgm:spPr/>
      <dgm:t>
        <a:bodyPr/>
        <a:lstStyle/>
        <a:p>
          <a:r>
            <a:rPr lang="kk-KZ" dirty="0" smtClean="0"/>
            <a:t>СЛАЙД</a:t>
          </a:r>
          <a:endParaRPr lang="ru-RU" dirty="0"/>
        </a:p>
      </dgm:t>
    </dgm:pt>
    <dgm:pt modelId="{892AAB89-ECFE-48AE-BC88-E45E679B653E}" type="parTrans" cxnId="{B7D640DC-62AC-4D84-9B24-DDE41BA0BB0B}">
      <dgm:prSet/>
      <dgm:spPr/>
      <dgm:t>
        <a:bodyPr/>
        <a:lstStyle/>
        <a:p>
          <a:endParaRPr lang="ru-RU"/>
        </a:p>
      </dgm:t>
    </dgm:pt>
    <dgm:pt modelId="{665A4450-B945-4CF8-BE6C-55BD182447C4}" type="sibTrans" cxnId="{B7D640DC-62AC-4D84-9B24-DDE41BA0BB0B}">
      <dgm:prSet/>
      <dgm:spPr/>
      <dgm:t>
        <a:bodyPr/>
        <a:lstStyle/>
        <a:p>
          <a:endParaRPr lang="ru-RU"/>
        </a:p>
      </dgm:t>
    </dgm:pt>
    <dgm:pt modelId="{078DEB0C-3C21-48F2-A222-CED829409480}" type="pres">
      <dgm:prSet presAssocID="{A5EB1941-8B0B-4DF9-9AD5-E6AC1AF670AF}" presName="Name0" presStyleCnt="0">
        <dgm:presLayoutVars>
          <dgm:dir/>
          <dgm:animLvl val="lvl"/>
          <dgm:resizeHandles val="exact"/>
        </dgm:presLayoutVars>
      </dgm:prSet>
      <dgm:spPr/>
    </dgm:pt>
    <dgm:pt modelId="{16F7F570-5707-4A54-B3F0-9082D4308A11}" type="pres">
      <dgm:prSet presAssocID="{34BF9521-93F3-45CE-8ADC-B4174FB376D8}" presName="boxAndChildren" presStyleCnt="0"/>
      <dgm:spPr/>
    </dgm:pt>
    <dgm:pt modelId="{A3152F69-4AC6-4A9B-8C4D-AD0F43C18C95}" type="pres">
      <dgm:prSet presAssocID="{34BF9521-93F3-45CE-8ADC-B4174FB376D8}" presName="parentTextBox" presStyleLbl="node1" presStyleIdx="0" presStyleCnt="1"/>
      <dgm:spPr/>
      <dgm:t>
        <a:bodyPr/>
        <a:lstStyle/>
        <a:p>
          <a:endParaRPr lang="ru-RU"/>
        </a:p>
      </dgm:t>
    </dgm:pt>
    <dgm:pt modelId="{EB0CDF43-43B9-4D30-A466-48CA668B296A}" type="pres">
      <dgm:prSet presAssocID="{34BF9521-93F3-45CE-8ADC-B4174FB376D8}" presName="entireBox" presStyleLbl="node1" presStyleIdx="0" presStyleCnt="1"/>
      <dgm:spPr/>
      <dgm:t>
        <a:bodyPr/>
        <a:lstStyle/>
        <a:p>
          <a:endParaRPr lang="ru-RU"/>
        </a:p>
      </dgm:t>
    </dgm:pt>
    <dgm:pt modelId="{6902E678-6DB5-46C7-A38E-5E7DA675196C}" type="pres">
      <dgm:prSet presAssocID="{34BF9521-93F3-45CE-8ADC-B4174FB376D8}" presName="descendantBox" presStyleCnt="0"/>
      <dgm:spPr/>
    </dgm:pt>
    <dgm:pt modelId="{6E8B887F-2CB4-4FBF-AC3E-D79BCD3B2468}" type="pres">
      <dgm:prSet presAssocID="{E6C45329-F4BF-42E5-9680-6F11F81C65B5}" presName="childTextBox" presStyleLbl="fgAccFollowNode1" presStyleIdx="0" presStyleCnt="2">
        <dgm:presLayoutVars>
          <dgm:bulletEnabled val="1"/>
        </dgm:presLayoutVars>
      </dgm:prSet>
      <dgm:spPr/>
    </dgm:pt>
    <dgm:pt modelId="{C9777CF1-4D1D-4B67-9B5B-E803709C30B1}" type="pres">
      <dgm:prSet presAssocID="{18DD5A6D-C867-47BB-89E0-094AD5BFC6F8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B7D640DC-62AC-4D84-9B24-DDE41BA0BB0B}" srcId="{34BF9521-93F3-45CE-8ADC-B4174FB376D8}" destId="{18DD5A6D-C867-47BB-89E0-094AD5BFC6F8}" srcOrd="1" destOrd="0" parTransId="{892AAB89-ECFE-48AE-BC88-E45E679B653E}" sibTransId="{665A4450-B945-4CF8-BE6C-55BD182447C4}"/>
    <dgm:cxn modelId="{29112CF1-FF5F-435F-A570-1C3EBC1906B0}" srcId="{34BF9521-93F3-45CE-8ADC-B4174FB376D8}" destId="{E6C45329-F4BF-42E5-9680-6F11F81C65B5}" srcOrd="0" destOrd="0" parTransId="{B7DE1651-6763-4D53-A765-A40678901CC9}" sibTransId="{9D433E28-2E56-4E73-85C1-C952D48DA7EA}"/>
    <dgm:cxn modelId="{3855B77B-3FAD-4133-810B-D5816D6F068D}" srcId="{A5EB1941-8B0B-4DF9-9AD5-E6AC1AF670AF}" destId="{34BF9521-93F3-45CE-8ADC-B4174FB376D8}" srcOrd="0" destOrd="0" parTransId="{9737F630-7EA9-451A-B2D7-61D75DB470CA}" sibTransId="{35A45A21-4BF5-401E-9B7D-8BB36B9C2C19}"/>
    <dgm:cxn modelId="{3BAB9226-CFD1-4D5E-B1A6-FE46414E5836}" type="presOf" srcId="{34BF9521-93F3-45CE-8ADC-B4174FB376D8}" destId="{EB0CDF43-43B9-4D30-A466-48CA668B296A}" srcOrd="1" destOrd="0" presId="urn:microsoft.com/office/officeart/2005/8/layout/process4"/>
    <dgm:cxn modelId="{3A29320B-C981-4A47-A0C1-7B3AC17C28DD}" type="presOf" srcId="{E6C45329-F4BF-42E5-9680-6F11F81C65B5}" destId="{6E8B887F-2CB4-4FBF-AC3E-D79BCD3B2468}" srcOrd="0" destOrd="0" presId="urn:microsoft.com/office/officeart/2005/8/layout/process4"/>
    <dgm:cxn modelId="{A40FA35E-248F-4A5B-BA1E-1B81185FF534}" type="presOf" srcId="{18DD5A6D-C867-47BB-89E0-094AD5BFC6F8}" destId="{C9777CF1-4D1D-4B67-9B5B-E803709C30B1}" srcOrd="0" destOrd="0" presId="urn:microsoft.com/office/officeart/2005/8/layout/process4"/>
    <dgm:cxn modelId="{4D0F76B0-AC68-4890-BF0C-1077D0343631}" type="presOf" srcId="{34BF9521-93F3-45CE-8ADC-B4174FB376D8}" destId="{A3152F69-4AC6-4A9B-8C4D-AD0F43C18C95}" srcOrd="0" destOrd="0" presId="urn:microsoft.com/office/officeart/2005/8/layout/process4"/>
    <dgm:cxn modelId="{252B429F-C359-46E4-B2D5-476EDB3A1F68}" type="presOf" srcId="{A5EB1941-8B0B-4DF9-9AD5-E6AC1AF670AF}" destId="{078DEB0C-3C21-48F2-A222-CED829409480}" srcOrd="0" destOrd="0" presId="urn:microsoft.com/office/officeart/2005/8/layout/process4"/>
    <dgm:cxn modelId="{A4BC2FA6-E25C-4B3B-B893-D542ACB5BEF9}" type="presParOf" srcId="{078DEB0C-3C21-48F2-A222-CED829409480}" destId="{16F7F570-5707-4A54-B3F0-9082D4308A11}" srcOrd="0" destOrd="0" presId="urn:microsoft.com/office/officeart/2005/8/layout/process4"/>
    <dgm:cxn modelId="{FB7041AB-6324-467F-B678-30B15F271DF7}" type="presParOf" srcId="{16F7F570-5707-4A54-B3F0-9082D4308A11}" destId="{A3152F69-4AC6-4A9B-8C4D-AD0F43C18C95}" srcOrd="0" destOrd="0" presId="urn:microsoft.com/office/officeart/2005/8/layout/process4"/>
    <dgm:cxn modelId="{D9E724CD-3C99-4D85-BE63-620B22D82F38}" type="presParOf" srcId="{16F7F570-5707-4A54-B3F0-9082D4308A11}" destId="{EB0CDF43-43B9-4D30-A466-48CA668B296A}" srcOrd="1" destOrd="0" presId="urn:microsoft.com/office/officeart/2005/8/layout/process4"/>
    <dgm:cxn modelId="{A2D878B6-12CC-48EB-8E68-BB5CF55302A9}" type="presParOf" srcId="{16F7F570-5707-4A54-B3F0-9082D4308A11}" destId="{6902E678-6DB5-46C7-A38E-5E7DA675196C}" srcOrd="2" destOrd="0" presId="urn:microsoft.com/office/officeart/2005/8/layout/process4"/>
    <dgm:cxn modelId="{658EA6AE-81BF-49B6-8FE2-4450B3BA2E09}" type="presParOf" srcId="{6902E678-6DB5-46C7-A38E-5E7DA675196C}" destId="{6E8B887F-2CB4-4FBF-AC3E-D79BCD3B2468}" srcOrd="0" destOrd="0" presId="urn:microsoft.com/office/officeart/2005/8/layout/process4"/>
    <dgm:cxn modelId="{9E54FA53-0D8D-40BA-92D5-A56A5E50322B}" type="presParOf" srcId="{6902E678-6DB5-46C7-A38E-5E7DA675196C}" destId="{C9777CF1-4D1D-4B67-9B5B-E803709C30B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CDF43-43B9-4D30-A466-48CA668B296A}">
      <dsp:nvSpPr>
        <dsp:cNvPr id="0" name=""/>
        <dsp:cNvSpPr/>
      </dsp:nvSpPr>
      <dsp:spPr>
        <a:xfrm>
          <a:off x="0" y="0"/>
          <a:ext cx="6096000" cy="2392040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700" kern="1200" dirty="0" smtClean="0">
              <a:latin typeface="Arial" panose="020B0604020202020204" pitchFamily="34" charset="0"/>
              <a:cs typeface="Arial" panose="020B0604020202020204" pitchFamily="34" charset="0"/>
            </a:rPr>
            <a:t>ЖҮКТЕУ ҮШІН</a:t>
          </a:r>
          <a:endParaRPr lang="ru-RU" sz="4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096000" cy="1291701"/>
      </dsp:txXfrm>
    </dsp:sp>
    <dsp:sp modelId="{6E8B887F-2CB4-4FBF-AC3E-D79BCD3B2468}">
      <dsp:nvSpPr>
        <dsp:cNvPr id="0" name=""/>
        <dsp:cNvSpPr/>
      </dsp:nvSpPr>
      <dsp:spPr>
        <a:xfrm>
          <a:off x="0" y="1243860"/>
          <a:ext cx="3047999" cy="1100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kern="1200" dirty="0" smtClean="0"/>
            <a:t>БАЯНДАМА</a:t>
          </a:r>
          <a:endParaRPr lang="ru-RU" sz="3800" kern="1200" dirty="0"/>
        </a:p>
      </dsp:txBody>
      <dsp:txXfrm>
        <a:off x="0" y="1243860"/>
        <a:ext cx="3047999" cy="1100338"/>
      </dsp:txXfrm>
    </dsp:sp>
    <dsp:sp modelId="{C9777CF1-4D1D-4B67-9B5B-E803709C30B1}">
      <dsp:nvSpPr>
        <dsp:cNvPr id="0" name=""/>
        <dsp:cNvSpPr/>
      </dsp:nvSpPr>
      <dsp:spPr>
        <a:xfrm>
          <a:off x="3048000" y="1243860"/>
          <a:ext cx="3047999" cy="1100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kern="1200" dirty="0" smtClean="0"/>
            <a:t>СЛАЙД</a:t>
          </a:r>
          <a:endParaRPr lang="ru-RU" sz="3800" kern="1200" dirty="0"/>
        </a:p>
      </dsp:txBody>
      <dsp:txXfrm>
        <a:off x="3048000" y="1243860"/>
        <a:ext cx="3047999" cy="1100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6E9B4-8B5D-4050-AA3B-6B8508E84D9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B8683-D2FC-45F3-956D-A24FD643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2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3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8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3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18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49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8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9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9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4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B699-7933-41E2-B7BD-5C147FCA1D73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CBA6-0C86-48CE-816E-C84226164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2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755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en-US" sz="3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5. </a:t>
            </a:r>
            <a:r>
              <a:rPr lang="ru-RU" alt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Намаздағы</a:t>
            </a:r>
            <a:r>
              <a:rPr lang="ru-RU" alt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өзгерістер</a:t>
            </a:r>
            <a:r>
              <a:rPr lang="ru-RU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</a:t>
            </a:r>
            <a:r>
              <a:rPr lang="ru-RU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Егер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бала намаз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оқымаса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онда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намаз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бастайды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Ал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оқитын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болса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онда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үстіне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намаздарды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көбейте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бастайды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Фарз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намаздардан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басқа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нәпіл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намаздарды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да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өте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ұзақ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әрі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тастамай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оқитын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болады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Намаздарды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Ханафи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мәзһабымен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емес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аяқтарын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талтайтып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қолдарын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көкіректеріне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байлап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басқаша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оқиды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Әйел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және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еркек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намаздарының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айырмашылығы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болмайды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Егер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жамағатпен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оқылатын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намаздар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болса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"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Әмин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дұғасын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дауыстап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айғайлап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айтады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Кей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жағдайларда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жұма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намаздарына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мешітке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бармайды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Себебі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"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Мешіттер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адал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ақшаға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салынбаған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ондағы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имамның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ақидасы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дұрыс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емес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оларға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ұюға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болмайды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деген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қарсылық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пікірлерді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ашық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айтады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7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vk.me/c305709/v305709981/7e56/DvmtdCuVO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572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0"/>
            <a:ext cx="45720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5720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"/>
            <a:ext cx="4859338" cy="3363913"/>
          </a:xfrm>
          <a:prstGeom prst="rect">
            <a:avLst/>
          </a:prstGeom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20638"/>
            <a:ext cx="4287837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14" y="3364957"/>
            <a:ext cx="916311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en-US" sz="3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7. </a:t>
            </a:r>
            <a:r>
              <a:rPr lang="ru-RU" altLang="en-US" sz="3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Джиһад</a:t>
            </a:r>
            <a:r>
              <a:rPr lang="ru-RU" altLang="en-US" sz="3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 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Ислам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дінінің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мәні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ең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асыл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мақсаты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ол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джиһад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деген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түсінікке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жетеді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Оған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ислам тек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джиһаттан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тұран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болып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көрінеді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Тек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джиһад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тақырыбы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ғана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қызықтырып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жүрген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жерінде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сол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терминді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издей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беретін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болады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Оның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"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Бұл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өмірдің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мәні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жоқ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Шынайы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өмірге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дайындалу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керек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деген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сөздерін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байқайсыз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Бұл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жастардың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психологиялық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ауытқуға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түсуіне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себеп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болатын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факторлардан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бірі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Оның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соңы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суйцидпен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аяқталуы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мүмкін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Өйткені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дәстүрлі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дінді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үйрету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методикасында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алғашқы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дінге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келген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адамның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жүйке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жүйесінде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ауытқулар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болмас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үшін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О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дүниені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емес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Бұ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дүниенің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мәні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мен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мағынасын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түсінуді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үйретеді</a:t>
            </a:r>
            <a:r>
              <a:rPr lang="ru-RU" altLang="en-US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3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altLang="en-US" dirty="0" smtClean="0"/>
          </a:p>
        </p:txBody>
      </p:sp>
      <p:pic>
        <p:nvPicPr>
          <p:cNvPr id="19459" name="Рисунок 3" descr="http://3rm.info/uploads/posts/2014-02/1392274922_d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19492"/>
            <a:ext cx="9144857" cy="33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5" descr="http://i082.radikal.ru/1003/e1/9b0205f9c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" y="3356992"/>
            <a:ext cx="9128355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6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8</a:t>
            </a:r>
            <a:r>
              <a:rPr lang="ru-RU" altLang="en-US" sz="2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5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Оқитын</a:t>
            </a:r>
            <a:r>
              <a:rPr lang="ru-RU" altLang="en-US" sz="2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мәшһүр</a:t>
            </a:r>
            <a:r>
              <a:rPr lang="ru-RU" altLang="en-US" sz="2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әдебиеттері</a:t>
            </a:r>
            <a:r>
              <a:rPr lang="ru-RU" altLang="en-US" sz="2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мен </a:t>
            </a:r>
            <a:r>
              <a:rPr lang="ru-RU" altLang="en-US" sz="25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тыңдайтын</a:t>
            </a:r>
            <a:r>
              <a:rPr lang="ru-RU" altLang="en-US" sz="2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мәшһүр</a:t>
            </a:r>
            <a:r>
              <a:rPr lang="ru-RU" altLang="en-US" sz="2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ұстаздары</a:t>
            </a:r>
            <a:r>
              <a:rPr lang="ru-RU" altLang="en-US" sz="2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Шартты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түрде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оқытылатын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кітаптар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төмендегідей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 "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Үш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негіз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Төрт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қағида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Күмәннан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тазару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"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Таухид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кітабы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(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ав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Мухаммад ибн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Абдалуаһаб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ат-Тамами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), "Описание молитвы пророка", " Ислам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ақидасы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бойынша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200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сұрақ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(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ав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Шейх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Хафиз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Ахмад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әл-Хакәми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.) 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Қосымша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оқылатын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әдебиеттер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Егер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құран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аудармасын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оқыса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тек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Саадидің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тафсирі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Бухари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және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Муслим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сахихтерін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шархсыз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(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түсіндірмесісіз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)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немес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ұстаздарының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түсіндірмелерін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оқиды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Мысалға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Имам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Науауидің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"Сады праведных"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атты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ислам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әлеміне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танымал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хадистер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жинағы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бар.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Бірақ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олар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оның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"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Праверенный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(с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тахкиком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)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шехам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аль-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Албани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деген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түрін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ғана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оқиды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Сондай-ақ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атақты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тыңдайтын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шейхтары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 ал-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Албани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ибн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Бааз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шейх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Усаймин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шейх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Фаузан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т.с.с</a:t>
            </a:r>
            <a:r>
              <a:rPr lang="ru-RU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2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9992" cy="3501008"/>
          </a:xfrm>
          <a:prstGeom prst="rect">
            <a:avLst/>
          </a:prstGeom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493076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30962"/>
            <a:ext cx="4644008" cy="33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659" y="2784629"/>
            <a:ext cx="3559757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80160" algn="l"/>
              </a:tabLst>
            </a:pPr>
            <a:r>
              <a:rPr lang="kk-KZ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Мұхаммед Абдулуаххаб</a:t>
            </a:r>
            <a:endParaRPr lang="ru-RU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659" y="6141621"/>
            <a:ext cx="3027239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80160" algn="l"/>
              </a:tabLst>
            </a:pPr>
            <a:r>
              <a:rPr lang="kk-KZ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Абдул-Азиз Ибн Баз</a:t>
            </a:r>
            <a:endParaRPr lang="ru-RU" sz="2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7988" y="2784628"/>
            <a:ext cx="3288016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80160" algn="l"/>
              </a:tabLst>
            </a:pPr>
            <a:r>
              <a:rPr lang="ru-RU" sz="2200" b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Насруддин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ал-</a:t>
            </a:r>
            <a:r>
              <a:rPr lang="ru-RU" sz="2200" b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Албани</a:t>
            </a:r>
            <a:endParaRPr lang="ru-RU" sz="2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9630" y="6404861"/>
            <a:ext cx="184730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80160" algn="l"/>
              </a:tabLst>
            </a:pPr>
            <a:endParaRPr lang="ru-RU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6203" y="6141622"/>
            <a:ext cx="3396314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80160" algn="l"/>
              </a:tabLst>
            </a:pPr>
            <a:r>
              <a:rPr lang="ru-RU" sz="2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Ибн </a:t>
            </a:r>
            <a:r>
              <a:rPr lang="ru-RU" sz="2200" b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Солих</a:t>
            </a:r>
            <a:r>
              <a:rPr lang="ru-RU" sz="2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ал-</a:t>
            </a:r>
            <a:r>
              <a:rPr lang="ru-RU" sz="2200" b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Усеймин</a:t>
            </a:r>
            <a:endParaRPr lang="ru-RU" sz="22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9. </a:t>
            </a:r>
            <a:r>
              <a:rPr lang="ru-RU" alt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Ақпараттық</a:t>
            </a:r>
            <a:r>
              <a:rPr lang="ru-RU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алаңының</a:t>
            </a:r>
            <a:r>
              <a:rPr lang="ru-RU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өзгеру</a:t>
            </a:r>
            <a:r>
              <a:rPr lang="ru-RU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 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Телевизор, радио, газет, журнал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секілді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ақпарат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көздерін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қарауды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қояды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Тек интернет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алдында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ұстаздарының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діни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уағыздардын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тыңдап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ислам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әлеміндегі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болып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жатқан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қарулы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қақтығыстардың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видеоларын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қарап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оған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қатысты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жазылған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пікірлерін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оқумен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күнін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өткізеді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"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Олар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сендерді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адастырады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немесе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жүректеріңе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күмән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салады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деген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жалаумен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басқа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дәстүрлі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бағыттағы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ұстаздардан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немесе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дәстүрлі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ақпарат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көздерінен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діни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білім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алуға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тыйым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салынады</a:t>
            </a:r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9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222" y="0"/>
            <a:ext cx="4613735" cy="302418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4188"/>
            <a:ext cx="4392613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0"/>
            <a:ext cx="4553744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8" y="3024188"/>
            <a:ext cx="4040041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0"/>
            <a:ext cx="4392613" cy="3167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0" y="35117"/>
            <a:ext cx="9131883" cy="68228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Рисунок 18" descr="http://www.citytowninfo.com/images/education-news/massachusetts-schools-prohibit-teachers-and-students-from-being-friends-on-facebook-101026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91" y="2036763"/>
            <a:ext cx="247491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3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3034" y="-2563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alt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Palatino Linotype" panose="02040502050505030304" pitchFamily="18" charset="0"/>
                <a:cs typeface="Arial" pitchFamily="34" charset="0"/>
              </a:rPr>
              <a:t>«Мазхаб» па әлде «сунна»?!</a:t>
            </a:r>
            <a:endParaRPr lang="ru-RU" altLang="en-US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  <a:latin typeface="Palatino Linotype" panose="020405020505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"/>
            <a:ext cx="10436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1032247" y="2132856"/>
            <a:ext cx="7932241" cy="32070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k-KZ" altLang="en-US" sz="3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ea typeface="Calibri" pitchFamily="34" charset="0"/>
                <a:cs typeface="Calibri" pitchFamily="34" charset="0"/>
              </a:rPr>
              <a:t>Түркістан облысы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k-KZ" altLang="en-US" sz="3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ea typeface="Calibri" pitchFamily="34" charset="0"/>
                <a:cs typeface="Calibri" pitchFamily="34" charset="0"/>
              </a:rPr>
              <a:t>Дін істері басқармасы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k-KZ" altLang="en-US" sz="3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ea typeface="Calibri" pitchFamily="34" charset="0"/>
                <a:cs typeface="Calibri" pitchFamily="34" charset="0"/>
              </a:rPr>
              <a:t>“Дін мәселелерін зертеу орталығы” КММ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kk-KZ" altLang="en-US" sz="3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None/>
            </a:pPr>
            <a:r>
              <a:rPr lang="kk-KZ" altLang="en-US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ea typeface="Calibri" pitchFamily="34" charset="0"/>
                <a:cs typeface="Calibri" pitchFamily="34" charset="0"/>
              </a:rPr>
              <a:t>Тақырыбы:</a:t>
            </a:r>
            <a:r>
              <a:rPr lang="kk-KZ" altLang="en-US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ea typeface="Calibri" pitchFamily="34" charset="0"/>
                <a:cs typeface="Calibri" pitchFamily="34" charset="0"/>
              </a:rPr>
              <a:t> «Д</a:t>
            </a:r>
            <a:r>
              <a:rPr lang="kk-KZ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cs typeface="Times New Roman" pitchFamily="18" charset="0"/>
              </a:rPr>
              <a:t>еструктивті </a:t>
            </a:r>
            <a:r>
              <a:rPr lang="kk-KZ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cs typeface="Times New Roman" pitchFamily="18" charset="0"/>
              </a:rPr>
              <a:t>діни </a:t>
            </a:r>
            <a:r>
              <a:rPr lang="kk-KZ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cs typeface="Times New Roman" pitchFamily="18" charset="0"/>
              </a:rPr>
              <a:t>ағым </a:t>
            </a:r>
            <a:r>
              <a:rPr lang="kk-KZ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cs typeface="Times New Roman" pitchFamily="18" charset="0"/>
              </a:rPr>
              <a:t>жақтаушыларының </a:t>
            </a:r>
            <a:r>
              <a:rPr lang="kk-KZ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cs typeface="Times New Roman" pitchFamily="18" charset="0"/>
              </a:rPr>
              <a:t>ерекшеліктері</a:t>
            </a:r>
            <a:r>
              <a:rPr lang="kk-KZ" altLang="en-US" sz="2800" b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ea typeface="Calibri" pitchFamily="34" charset="0"/>
                <a:cs typeface="Calibri" pitchFamily="34" charset="0"/>
              </a:rPr>
              <a:t>»</a:t>
            </a:r>
            <a:r>
              <a:rPr lang="kk-KZ" altLang="en-US" sz="280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Palatino Linotype" panose="02040502050505030304" pitchFamily="18" charset="0"/>
                <a:ea typeface="Calibri" pitchFamily="34" charset="0"/>
                <a:cs typeface="Calibri" pitchFamily="34" charset="0"/>
              </a:rPr>
              <a:t> </a:t>
            </a:r>
            <a:endParaRPr lang="kk-KZ" altLang="en-US" sz="28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Palatino Linotype" panose="02040502050505030304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TÃºrkistan oblysynyÅ Ã¡kimdigi ÐÐºÐ¸Ð¼Ð°Ñ Ð¢ÑÑÐºÐµÑÑÐ°Ð½ÑÐºÐ¾Ð¹ Ð¾Ð±Ð»Ð°ÑÑÐ¸ ÑÑÑÐµÑÑ.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31838" y="188916"/>
            <a:ext cx="2292290" cy="1871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03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481" y="1166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  <a:cs typeface="Arial" pitchFamily="34" charset="0"/>
              </a:rPr>
              <a:t>Исламдық емес діни ұйымдардың әркеттері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417638"/>
            <a:ext cx="9144000" cy="544036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1. </a:t>
            </a:r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Отан қорғамау, қолға қару алмау, әскери қызмет өтемеу</a:t>
            </a:r>
          </a:p>
          <a:p>
            <a:pPr marL="0" indent="0" algn="ctr"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2. </a:t>
            </a:r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Қан алмасуға, дене ағзаларын алмастыруға қарсылық таныту, екпе салғызбау </a:t>
            </a:r>
          </a:p>
          <a:p>
            <a:pPr marL="0" indent="0" algn="ctr"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3. </a:t>
            </a:r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Мемлекеттік Әнұранды айтпау, мемлекеттік Елтаңба мен Туға құрмет көрсетпеу</a:t>
            </a:r>
          </a:p>
          <a:p>
            <a:pPr marL="0" indent="0" algn="ctr"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4. </a:t>
            </a:r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Сенбі күндері (өздерінің қасиетті күндері) жұмысқа, оқуға бармау</a:t>
            </a:r>
          </a:p>
          <a:p>
            <a:pPr marL="0" indent="0" algn="ctr"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5. </a:t>
            </a:r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Спорттық іс-шараларға, қоғамдық істерге атсалыспау, қатыспау.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anose="020B0604020202020204" pitchFamily="34" charset="0"/>
              </a:rPr>
              <a:t>және т.с.с.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Объект 3" descr="http://img.nur.kz/n/0a/0/betashar_0709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1296778"/>
            <a:ext cx="4511030" cy="263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Рисунок 5" descr="http://kz.otyrar.kz/wp-content/uploads/2013/08/35-032-200x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30" y="1265858"/>
            <a:ext cx="4629150" cy="266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6" descr="http://amazingfood.ru/wp-content/uploads/%D1%88%D0%B5%D0%BB%D0%BF%D0%B5%D0%BA-%D0%BA%D0%B0%D0%B7%D0%B0%D1%85%D1%81%D1%82%D0%B0%D0%B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498330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7" descr="http://cs622521.vk.me/v622521696/f33a/vm-ohBRRI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30" y="3933056"/>
            <a:ext cx="4645670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-16992" y="1265858"/>
            <a:ext cx="9134005" cy="55921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-16992" y="1265858"/>
            <a:ext cx="9112176" cy="55921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657" name="Рисунок 18" descr="http://www.citytowninfo.com/images/education-news/massachusetts-schools-prohibit-teachers-and-students-from-being-friends-on-facebook-101026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74" y="2945631"/>
            <a:ext cx="2474912" cy="197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5" y="188640"/>
            <a:ext cx="9066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Дәстүрлі емес діни ағымдар салт-дәстүрге қарсы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21064" r="11947" b="34311"/>
          <a:stretch/>
        </p:blipFill>
        <p:spPr bwMode="auto">
          <a:xfrm>
            <a:off x="1115616" y="116632"/>
            <a:ext cx="7172464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44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14807532"/>
              </p:ext>
            </p:extLst>
          </p:nvPr>
        </p:nvGraphicFramePr>
        <p:xfrm>
          <a:off x="1524000" y="1397000"/>
          <a:ext cx="609600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2219048" cy="224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3933056"/>
            <a:ext cx="2219524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4832" y="21680"/>
            <a:ext cx="8856984" cy="6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1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kk-KZ" altLang="ru-RU" sz="21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     </a:t>
            </a:r>
            <a:r>
              <a:rPr lang="kk-KZ" altLang="ru-RU" sz="21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Секта</a:t>
            </a:r>
            <a:r>
              <a:rPr lang="kk-KZ" alt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cөзi латынның «sekta» сөзінен шыққан, алғашқыда ол eкi мағынада колданылды: біріншісі- бip заттың бөлігі де екінші мағынасы- сана образы, оқу дегенді білдіреді.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Бұл </a:t>
            </a:r>
            <a:r>
              <a:rPr lang="kk-KZ" alt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 «secaгe» - кeciп тастау (бүтіннің бөлігі) және «sequi» - iзiнe түсу (қандай да болсын оқудың артынан ілесу) сөздерімен </a:t>
            </a:r>
            <a:r>
              <a:rPr lang="kk-KZ" alt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мағыналас.Демек</a:t>
            </a:r>
            <a:r>
              <a:rPr lang="kk-KZ" alt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секта азаматтарға тек қана өз пікірін таңып мақұлдату, зорлық-зомбылық көрсету, еркінен тыс әрекет пен мүлкін тартып алу, тіпті кісі өміріне қауіп төндіру сияқты істерімен ерекшеленеді</a:t>
            </a:r>
            <a:r>
              <a:rPr lang="kk-KZ" alt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kk-KZ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altLang="ru-RU" sz="21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Терроризм</a:t>
            </a:r>
            <a:r>
              <a:rPr lang="kk-KZ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латынша terror –қазақша қорқыныш, үрей деген сөз. Яғни, саяси мақсатты сылтауратып күш қолдану.</a:t>
            </a:r>
          </a:p>
          <a:p>
            <a:pPr algn="just">
              <a:spcBef>
                <a:spcPct val="0"/>
              </a:spcBef>
              <a:buNone/>
            </a:pPr>
            <a:r>
              <a:rPr lang="kk-KZ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altLang="ru-RU" sz="21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Экстремизм</a:t>
            </a:r>
            <a:r>
              <a:rPr lang="kk-KZ" alt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термині сөзбе-сөз (лат. extremus – шеткі) шектен тыс көзқарастар мен әрекеттерді ұстану, қоғамдағы тәртіп пен нормаларды жоққа шығару деген сөз.</a:t>
            </a:r>
          </a:p>
          <a:p>
            <a:pPr algn="just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Радикалды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деструктивті</a:t>
            </a:r>
            <a:r>
              <a:rPr lang="ru-RU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(бұл сөз «бүлдіргіш» деген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мағынаны білдіреді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діни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ағымдар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азаматтарымыздың құқықтарын бұзатын, оларға психологиялық әдіс-тәсілдерді қолдана отырып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зиянын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тигізетін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діни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ағымдар.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Олардың ортақ сипаты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–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діни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ілімінің ақиқаттылық деңгейінен емес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оған мүше адамдардың қоршаған әлеуметтік ортадан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оқшаулануы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жетекшілік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азаматтарға көзсіз бағынуы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нан көрінеді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39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Соттың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шешіміне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сәйкес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 ҚР 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аумағында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тыйым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салынған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 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террористік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және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экстремистік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діни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ұйымдардың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тізімі</a:t>
            </a:r>
            <a:r>
              <a:rPr lang="ru-RU" alt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</a:rPr>
              <a:t>:</a:t>
            </a:r>
            <a:endParaRPr lang="ru-RU" sz="2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1573634"/>
            <a:ext cx="8784976" cy="527092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І.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Қазақстан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Республикасы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Жоғарғы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Сотының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2004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жылғы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15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қазандағы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шешімі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негізінде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1. «Аль-Каида» </a:t>
            </a:r>
            <a:b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</a:b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2. «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Шығыс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Түркістандағы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исламдық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қозғалыс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» </a:t>
            </a:r>
            <a:b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</a:b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3. «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Өзбекстандағы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исламдық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қозғалыс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» </a:t>
            </a:r>
            <a:b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</a:b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4. «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Күрд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Халық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Конгресі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» («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Конгра-Гел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»)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ІІ.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Жоғарғы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Соттың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2005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жылғы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15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наурыздағы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шешіміне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сәйкес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5. «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Асбат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аль-Ансар» </a:t>
            </a:r>
            <a:b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</a:b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6. «Братья-мусульмане» </a:t>
            </a:r>
            <a:b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</a:b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7. «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Боз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гурд» </a:t>
            </a:r>
            <a:b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</a:b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8. «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Орталық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Азиядағы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Жамаат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моджахедтер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» </a:t>
            </a:r>
            <a:b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</a:br>
            <a:r>
              <a:rPr lang="ru-RU" alt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9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«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Лашкар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-е-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Тайба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» </a:t>
            </a:r>
            <a:b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</a:b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10. «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Әлеуметтік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реформалар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Қоғамы</a:t>
            </a:r>
            <a:r>
              <a:rPr lang="ru-RU" alt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890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9512" y="260648"/>
            <a:ext cx="8568952" cy="633670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ІІІ. Астана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сотының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2005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наурыздағы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шешіміне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11. «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Хизб-ут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Тахрир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ұйымы</a:t>
            </a:r>
            <a:endParaRPr lang="ru-RU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ІV. Астана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сотының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2006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қарашадағы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шешіміне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 «АУМ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Синрикё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 </a:t>
            </a:r>
            <a:b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13. «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Шығыс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Түркістан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азат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V. Астана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сотының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2008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наурыздағы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шешіміне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14. «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Түркістан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ислам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партиясы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VІ. Атырау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сотының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2011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қазандағы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шешіміне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 «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Джунд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-аль-Халифат»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Шығыс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ауданаралық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сотының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2012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маусымдағы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шешіміне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16. РҚБ «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Сенім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VIII. Астана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Сарыарқа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сотының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2013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ақпандағы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шешіміне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17. «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Таблиги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джамагат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IX. Астана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Сарыарқа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сотының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шешіміне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18. «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Ат-такфир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уаль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-хиджра»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XIІ. Астана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Есіл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сотының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қазандағы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шешіміне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  «Ислам 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мемлекеті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20. «Ан-</a:t>
            </a:r>
            <a:r>
              <a:rPr lang="ru-RU" alt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Нусра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фронты».</a:t>
            </a:r>
          </a:p>
          <a:p>
            <a:pPr>
              <a:buNone/>
            </a:pPr>
            <a:r>
              <a:rPr lang="kk-K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ХІІІ. Нұр-Сұлтан (Астана) қаласы Есіл ауданы сотының 2018 жылғы 10 қазандағы шешіміне сәйкес: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kk-K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kk-K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«Йакын Инкар» экстремистік ұйым болып табылды.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ru-RU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Дәстүрлі</a:t>
            </a:r>
            <a:r>
              <a:rPr lang="ru-RU" alt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емес</a:t>
            </a:r>
            <a:r>
              <a:rPr lang="ru-RU" alt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діни</a:t>
            </a:r>
            <a:r>
              <a:rPr lang="ru-RU" alt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ағымның</a:t>
            </a:r>
            <a:r>
              <a:rPr lang="ru-RU" alt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ықпалына</a:t>
            </a:r>
            <a:r>
              <a:rPr lang="ru-RU" alt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түскен</a:t>
            </a:r>
            <a:r>
              <a:rPr lang="ru-RU" alt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азаматтардың</a:t>
            </a:r>
            <a:r>
              <a:rPr lang="ru-RU" alt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тұлғасындағы</a:t>
            </a:r>
            <a:r>
              <a:rPr lang="ru-RU" alt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өзгерістер</a:t>
            </a:r>
            <a:r>
              <a:rPr lang="ru-RU" alt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төмендегідей</a:t>
            </a:r>
            <a:r>
              <a:rPr lang="ru-RU" alt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4294967295"/>
          </p:nvPr>
        </p:nvSpPr>
        <p:spPr>
          <a:xfrm>
            <a:off x="251520" y="1916832"/>
            <a:ext cx="8640960" cy="468052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1.</a:t>
            </a:r>
            <a:r>
              <a:rPr lang="ru-RU" altLang="ru-RU" sz="2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altLang="ru-RU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Сөздеріндегі</a:t>
            </a:r>
            <a:r>
              <a:rPr lang="ru-RU" alt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өзгерістер</a:t>
            </a:r>
            <a:r>
              <a:rPr lang="ru-RU" alt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Күнделікті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қолданыстағы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сөздерді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араб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терминдерімен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ауыстыра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бастайды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Әсіресе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"Ахи", "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Ухти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Джазака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Аллаһума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хайран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Джахил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Мушрик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Мунафиқ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Бидғат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Харам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Аузубиллаһ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Әстағфируллаһ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деген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сөздерді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өте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жиі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естейтін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боласыз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Бұлардың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бірқатары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діни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термендер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болса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ал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енді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бірі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күнделікті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қолданыстағы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қарапайым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сөздер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(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Бауыр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қарындас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213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424936" cy="68580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29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2. </a:t>
            </a:r>
            <a:r>
              <a:rPr lang="ru-RU" altLang="ru-RU" sz="29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Атын</a:t>
            </a:r>
            <a:r>
              <a:rPr lang="ru-RU" altLang="ru-RU" sz="29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өзгерту</a:t>
            </a:r>
            <a:r>
              <a:rPr lang="ru-RU" altLang="ru-RU" sz="29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Өзінің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негізгі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атынан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бөлек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"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куня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яғни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лақаб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аттар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ала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бастайды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"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Абдуллаһ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Сейфуллаһ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Халид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Хамза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", "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Салахадди</a:t>
            </a:r>
            <a:r>
              <a:rPr lang="kk-KZ" alt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т.б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..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Бұл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аттардың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барлығы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ислам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тарихандағы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қаһарман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қолбасшылардың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аттары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болып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табылады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Алғашында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бұл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есімдер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оларды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өжет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қайсар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әрі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батыл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болуға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себеп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боласа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кейіннен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заңсыз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әрекеттерді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жүзеге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асыру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барысында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ешкім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танып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қоймасын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(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әсіресе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құқық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қорғау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органдары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)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деген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мақсаттағы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бір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құралға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айналады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Бұл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да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өзін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жасырудың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(конспирация)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бір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түрі</a:t>
            </a:r>
            <a:r>
              <a:rPr lang="ru-RU" alt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5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712968" cy="5904656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2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3. </a:t>
            </a:r>
            <a:r>
              <a:rPr lang="ru-RU" altLang="ru-RU" sz="2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Киімдерін</a:t>
            </a:r>
            <a:r>
              <a:rPr lang="ru-RU" altLang="ru-RU" sz="2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өзгеру</a:t>
            </a:r>
            <a:r>
              <a:rPr lang="ru-RU" altLang="ru-RU" sz="2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Спорттық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немесе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әскери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киімдерге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әуес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болу.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Шалбардың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балақтарын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қысқарту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егер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спорттық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болса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балақтарды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бүру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үнемі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ақ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шұлыұтар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кию.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Кең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және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суреті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жазуы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болмаған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киімдер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кию,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Сауд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Арабиясының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киімдеріне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әуестігі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арту,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қыз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болса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қара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түсті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жамылғылар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немесе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абая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кию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т.с.с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altLang="ru-RU" sz="2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4. </a:t>
            </a:r>
            <a:r>
              <a:rPr lang="ru-RU" altLang="ru-RU" sz="2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Музыкадан</a:t>
            </a:r>
            <a:r>
              <a:rPr lang="ru-RU" altLang="ru-RU" sz="2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бас </a:t>
            </a:r>
            <a:r>
              <a:rPr lang="ru-RU" altLang="ru-RU" sz="2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тарту</a:t>
            </a:r>
            <a:r>
              <a:rPr lang="ru-RU" altLang="ru-RU" sz="2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: 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Рок, Поп, Джаз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секілді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музыкаларды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қоспағанда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дәстүрлі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,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патриоттық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әндердің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өзін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тыңтауды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харамға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шығарады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Әйелдер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ән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айтатын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жерлерден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кетіп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қалады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тек "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Нашидтер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" (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Ешқандай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музыкалық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аспапсыз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айтылатын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діни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әуендер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kk-KZ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«Тәкфиршілер»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)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тыңдайды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Кейбіреулері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оданда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 бас </a:t>
            </a:r>
            <a:r>
              <a:rPr lang="ru-RU" alt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тартады</a:t>
            </a:r>
            <a:r>
              <a:rPr lang="ru-RU" alt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Arial" pitchFamily="34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ru-RU" altLang="ru-RU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altLang="ru-RU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88913"/>
            <a:ext cx="44338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429000"/>
            <a:ext cx="44005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88913"/>
            <a:ext cx="4400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29000"/>
            <a:ext cx="44338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97075"/>
            <a:ext cx="32400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603</TotalTime>
  <Words>962</Words>
  <Application>Microsoft Office PowerPoint</Application>
  <PresentationFormat>Экран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Georgia</vt:lpstr>
      <vt:lpstr>Palatino Linotype</vt:lpstr>
      <vt:lpstr>Times New Roman</vt:lpstr>
      <vt:lpstr>Trebuchet MS</vt:lpstr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Дәстүрлі емес діни ағымның ықпалына түскен азаматтардың тұлғасындағы өзгерістер төмендегідей: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«Мазхаб» па әлде «сунна»?!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 004</cp:lastModifiedBy>
  <cp:revision>62</cp:revision>
  <dcterms:created xsi:type="dcterms:W3CDTF">2016-03-26T05:55:55Z</dcterms:created>
  <dcterms:modified xsi:type="dcterms:W3CDTF">2026-03-31T13:49:14Z</dcterms:modified>
</cp:coreProperties>
</file>